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310" r:id="rId4"/>
    <p:sldId id="311" r:id="rId5"/>
    <p:sldId id="312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0" r:id="rId29"/>
    <p:sldId id="308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468" autoAdjust="0"/>
    <p:restoredTop sz="94660"/>
  </p:normalViewPr>
  <p:slideViewPr>
    <p:cSldViewPr snapToGrid="0">
      <p:cViewPr>
        <p:scale>
          <a:sx n="66" d="100"/>
          <a:sy n="66" d="100"/>
        </p:scale>
        <p:origin x="-125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B6A09-A921-4017-BBFB-D18351BEB9BE}" type="datetimeFigureOut">
              <a:rPr lang="ru-RU" smtClean="0"/>
              <a:pPr/>
              <a:t>28.05.2019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7CFEB-2016-4D16-8022-4DAC293435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9721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248A-23E3-4C87-90A4-5B7582CC8B49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BE05-BD21-4DE6-BD12-E5553E32DA22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2B78-BA2F-4AFE-A6FE-901376C8D805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818F-BD48-4FCB-865D-E4B68C54D457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A1A1-17C6-48BC-913F-F2F6848A92DD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90223-686A-4F21-8696-E4298A94FEE1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BBFB-8F5E-4936-A25A-DCC1258F080F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BB9F-D6E9-490C-A79D-801CB403C820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3B44-3108-4E1B-A670-31A82483CB0F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26F1-B909-416B-A1FD-E1FBCDD26C78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C64E3-C952-44D3-ADC3-32D716208978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DDA59-2544-4255-B67A-68945EB0D1F6}" type="datetime1">
              <a:rPr lang="ru-RU" smtClean="0"/>
              <a:pPr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Программирование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Лекция 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939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98603"/>
            <a:ext cx="8229600" cy="75111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Функция завершается после выполнения оператора </a:t>
            </a:r>
            <a:r>
              <a:rPr lang="ru-RU" b="1" dirty="0" err="1" smtClean="0"/>
              <a:t>return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6629" t="26587" r="7797" b="52183"/>
          <a:stretch>
            <a:fillRect/>
          </a:stretch>
        </p:blipFill>
        <p:spPr bwMode="auto">
          <a:xfrm>
            <a:off x="449213" y="2598051"/>
            <a:ext cx="8506102" cy="162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6656" t="34673" r="13048" b="53025"/>
          <a:stretch>
            <a:fillRect/>
          </a:stretch>
        </p:blipFill>
        <p:spPr bwMode="auto">
          <a:xfrm>
            <a:off x="437275" y="4615540"/>
            <a:ext cx="7821353" cy="943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128"/>
            <a:ext cx="8229600" cy="52364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Прототипирование</a:t>
            </a:r>
            <a:r>
              <a:rPr lang="ru-RU" sz="3600" dirty="0" smtClean="0"/>
              <a:t> и вызов функции 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3930" t="16071" r="20936" b="35318"/>
          <a:stretch>
            <a:fillRect/>
          </a:stretch>
        </p:blipFill>
        <p:spPr bwMode="auto">
          <a:xfrm>
            <a:off x="362857" y="624115"/>
            <a:ext cx="6821715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4544" t="13442" r="50704" b="54217"/>
          <a:stretch>
            <a:fillRect/>
          </a:stretch>
        </p:blipFill>
        <p:spPr bwMode="auto">
          <a:xfrm>
            <a:off x="406397" y="4093030"/>
            <a:ext cx="3062514" cy="236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26656" t="27728" r="17272" b="59177"/>
          <a:stretch>
            <a:fillRect/>
          </a:stretch>
        </p:blipFill>
        <p:spPr bwMode="auto">
          <a:xfrm>
            <a:off x="2714173" y="5284776"/>
            <a:ext cx="6400799" cy="88379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754743" y="2133600"/>
            <a:ext cx="885372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373057" y="2997186"/>
            <a:ext cx="1044000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52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Зачем нужны прототипы?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5127"/>
            <a:ext cx="8229600" cy="136071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Прототип описывает интерфейс функции для компилятора. Это значит, что он  сообщает компилятору, каков тип возвращаемого значения, если оно есть у функции, а также количество и типы аргументов данной функции.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6628" t="35317" r="48620" b="59921"/>
          <a:stretch>
            <a:fillRect/>
          </a:stretch>
        </p:blipFill>
        <p:spPr bwMode="auto">
          <a:xfrm>
            <a:off x="827314" y="2249713"/>
            <a:ext cx="4083349" cy="46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80572" y="2821893"/>
            <a:ext cx="8229600" cy="625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Синтаксис прототипа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580572" y="3581412"/>
            <a:ext cx="8229600" cy="671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ru-RU" sz="3200" dirty="0" smtClean="0"/>
              <a:t>Прототип функции является оператором, поэтому он должен завершаться точкой с запятой.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26656" t="23760" r="5658" b="72073"/>
          <a:stretch>
            <a:fillRect/>
          </a:stretch>
        </p:blipFill>
        <p:spPr bwMode="auto">
          <a:xfrm>
            <a:off x="551543" y="4310740"/>
            <a:ext cx="837474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l="26773" t="33681" r="10468" b="61359"/>
          <a:stretch>
            <a:fillRect/>
          </a:stretch>
        </p:blipFill>
        <p:spPr bwMode="auto">
          <a:xfrm>
            <a:off x="580571" y="5573473"/>
            <a:ext cx="7765143" cy="3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573315" y="4865916"/>
            <a:ext cx="8229600" cy="671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ru-RU" sz="2400" dirty="0" smtClean="0"/>
              <a:t>Прототип функции не требует предоставления имен  переменных-параметров; достаточно списка типов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59184"/>
            <a:ext cx="8229600" cy="1143000"/>
          </a:xfrm>
        </p:spPr>
        <p:txBody>
          <a:bodyPr/>
          <a:lstStyle/>
          <a:p>
            <a:r>
              <a:rPr lang="ru-RU" dirty="0" smtClean="0"/>
              <a:t>Что обеспечивают прототипы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2686" y="1019640"/>
            <a:ext cx="8229600" cy="3436253"/>
          </a:xfrm>
        </p:spPr>
        <p:txBody>
          <a:bodyPr>
            <a:normAutofit fontScale="77500" lnSpcReduction="20000"/>
          </a:bodyPr>
          <a:lstStyle/>
          <a:p>
            <a:pPr marL="0" indent="363538">
              <a:buNone/>
            </a:pPr>
            <a:r>
              <a:rPr lang="ru-RU" b="1" dirty="0" smtClean="0"/>
              <a:t>Прототипы значительно снижают вероятность допущения ошибок в  программе. </a:t>
            </a:r>
            <a:r>
              <a:rPr lang="ru-RU" dirty="0" smtClean="0"/>
              <a:t>В частности, они обеспечивают следующие моменты:</a:t>
            </a:r>
          </a:p>
          <a:p>
            <a:pPr marL="0" indent="363538"/>
            <a:r>
              <a:rPr lang="ru-RU" dirty="0" smtClean="0"/>
              <a:t>Компилятор корректно обрабатывает возвращаемое значение. </a:t>
            </a:r>
          </a:p>
          <a:p>
            <a:pPr marL="0" indent="363538"/>
            <a:r>
              <a:rPr lang="ru-RU" dirty="0" smtClean="0"/>
              <a:t>Компилятор проверяет, указано ли правильное количество аргументов. </a:t>
            </a:r>
          </a:p>
          <a:p>
            <a:pPr marL="0" indent="363538"/>
            <a:r>
              <a:rPr lang="ru-RU" dirty="0" smtClean="0"/>
              <a:t>Компилятор проверяет правильность типов аргументов. Если тип не подходит, компилятор преобразует его в правильный, когда это возможно.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6629" t="28175" r="56362" b="67262"/>
          <a:stretch>
            <a:fillRect/>
          </a:stretch>
        </p:blipFill>
        <p:spPr bwMode="auto">
          <a:xfrm>
            <a:off x="493485" y="4572018"/>
            <a:ext cx="2379082" cy="37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975427" y="4586529"/>
            <a:ext cx="544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</a:t>
            </a:r>
            <a:r>
              <a:rPr lang="ru-RU" dirty="0" smtClean="0"/>
              <a:t>неверное количество переменных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26539" t="56498" r="57977" b="39137"/>
          <a:stretch>
            <a:fillRect/>
          </a:stretch>
        </p:blipFill>
        <p:spPr bwMode="auto">
          <a:xfrm>
            <a:off x="493486" y="5050986"/>
            <a:ext cx="1915886" cy="3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801259" y="5021959"/>
            <a:ext cx="494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</a:t>
            </a:r>
            <a:r>
              <a:rPr lang="ru-RU" dirty="0" smtClean="0"/>
              <a:t>два несоответствия типа в одном операторе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628" y="5587997"/>
            <a:ext cx="708297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100" dirty="0" err="1" smtClean="0"/>
              <a:t>Прототипирование</a:t>
            </a:r>
            <a:r>
              <a:rPr lang="ru-RU" sz="2100" dirty="0" smtClean="0"/>
              <a:t> происходит во время компиляции и называется </a:t>
            </a:r>
            <a:r>
              <a:rPr lang="ru-RU" sz="2100" b="1" i="1" dirty="0" smtClean="0"/>
              <a:t>статическим контролем типов</a:t>
            </a:r>
            <a:r>
              <a:rPr lang="ru-RU" sz="2100" dirty="0" smtClean="0"/>
              <a:t>.</a:t>
            </a:r>
            <a:endParaRPr lang="ru-RU" sz="2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128"/>
            <a:ext cx="8229600" cy="799419"/>
          </a:xfrm>
        </p:spPr>
        <p:txBody>
          <a:bodyPr>
            <a:noAutofit/>
          </a:bodyPr>
          <a:lstStyle/>
          <a:p>
            <a:r>
              <a:rPr lang="ru-RU" sz="3200" dirty="0" smtClean="0"/>
              <a:t>Аргументы функций и передача по значению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03528"/>
            <a:ext cx="8229600" cy="1723571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 </a:t>
            </a:r>
            <a:r>
              <a:rPr lang="ru-RU" dirty="0" err="1" smtClean="0"/>
              <a:t>C++</a:t>
            </a:r>
            <a:r>
              <a:rPr lang="ru-RU" dirty="0" smtClean="0"/>
              <a:t> аргументы обычно передаются </a:t>
            </a:r>
            <a:r>
              <a:rPr lang="ru-RU" b="1" i="1" dirty="0" smtClean="0"/>
              <a:t>по значению</a:t>
            </a:r>
            <a:r>
              <a:rPr lang="ru-RU" dirty="0" smtClean="0"/>
              <a:t>. Это означает, что числовое значение аргумента  передается в функцию, где присваивается новой переменной.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6394" t="25992" r="49675" b="69246"/>
          <a:stretch>
            <a:fillRect/>
          </a:stretch>
        </p:blipFill>
        <p:spPr bwMode="auto">
          <a:xfrm>
            <a:off x="899877" y="2554512"/>
            <a:ext cx="2960914" cy="34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6394" t="38790" r="54309" b="56349"/>
          <a:stretch>
            <a:fillRect/>
          </a:stretch>
        </p:blipFill>
        <p:spPr bwMode="auto">
          <a:xfrm>
            <a:off x="907134" y="3004456"/>
            <a:ext cx="2387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0572" y="3556000"/>
            <a:ext cx="76635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Переменная, которая используется для приема переданного значения, называется </a:t>
            </a:r>
            <a:r>
              <a:rPr lang="ru-RU" sz="2000" i="1" dirty="0" smtClean="0">
                <a:solidFill>
                  <a:srgbClr val="FF0000"/>
                </a:solidFill>
              </a:rPr>
              <a:t>формальным аргументом</a:t>
            </a:r>
            <a:r>
              <a:rPr lang="ru-RU" sz="2000" dirty="0" smtClean="0"/>
              <a:t> или </a:t>
            </a:r>
            <a:r>
              <a:rPr lang="ru-RU" sz="2000" i="1" dirty="0" smtClean="0">
                <a:solidFill>
                  <a:srgbClr val="FF0000"/>
                </a:solidFill>
              </a:rPr>
              <a:t>формальным </a:t>
            </a:r>
          </a:p>
          <a:p>
            <a:r>
              <a:rPr lang="ru-RU" sz="2000" i="1" dirty="0" smtClean="0">
                <a:solidFill>
                  <a:srgbClr val="FF0000"/>
                </a:solidFill>
              </a:rPr>
              <a:t>параметром</a:t>
            </a:r>
            <a:r>
              <a:rPr lang="ru-RU" sz="2000" dirty="0" smtClean="0"/>
              <a:t>. Значение, переданное функции, называется </a:t>
            </a:r>
            <a:r>
              <a:rPr lang="ru-RU" sz="2000" i="1" dirty="0" smtClean="0">
                <a:solidFill>
                  <a:srgbClr val="FF0000"/>
                </a:solidFill>
              </a:rPr>
              <a:t>фактическим аргументом</a:t>
            </a:r>
            <a:r>
              <a:rPr lang="ru-RU" sz="2000" dirty="0" smtClean="0"/>
              <a:t> или </a:t>
            </a:r>
            <a:r>
              <a:rPr lang="ru-RU" sz="2000" i="1" dirty="0" smtClean="0">
                <a:solidFill>
                  <a:srgbClr val="FF0000"/>
                </a:solidFill>
              </a:rPr>
              <a:t>фактическим параметром</a:t>
            </a:r>
            <a:r>
              <a:rPr lang="ru-RU" sz="2000" dirty="0" smtClean="0"/>
              <a:t>. Иногда в стандарте </a:t>
            </a:r>
            <a:r>
              <a:rPr lang="ru-RU" sz="2000" dirty="0" err="1" smtClean="0"/>
              <a:t>C++</a:t>
            </a:r>
            <a:r>
              <a:rPr lang="ru-RU" sz="2000" dirty="0" smtClean="0"/>
              <a:t> слово </a:t>
            </a:r>
            <a:r>
              <a:rPr lang="ru-RU" sz="2000" b="1" u="sng" dirty="0" smtClean="0"/>
              <a:t>аргумент</a:t>
            </a:r>
            <a:r>
              <a:rPr lang="ru-RU" sz="2000" dirty="0" smtClean="0"/>
              <a:t> используется для обозначения фактического аргумента или параметра, а  слово </a:t>
            </a:r>
            <a:r>
              <a:rPr lang="ru-RU" sz="2000" b="1" u="sng" dirty="0" smtClean="0"/>
              <a:t>параметр</a:t>
            </a:r>
            <a:r>
              <a:rPr lang="ru-RU" sz="2000" dirty="0" smtClean="0"/>
              <a:t> — для обозначения формального аргумента или параметра. </a:t>
            </a:r>
            <a:endParaRPr lang="ru-RU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12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Передача по значению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7684" t="28175" r="9557" b="27579"/>
          <a:stretch>
            <a:fillRect/>
          </a:stretch>
        </p:blipFill>
        <p:spPr bwMode="auto">
          <a:xfrm>
            <a:off x="217717" y="1117608"/>
            <a:ext cx="8809782" cy="367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51543" y="4833258"/>
            <a:ext cx="7590971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Когда функция вызывается, компьютер выделяет память, необходимую для этих переменных. Когда функция завершается, компьютер освобождает память, которая была использована этими переменными. </a:t>
            </a:r>
            <a:endParaRPr lang="ru-RU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582"/>
            <a:ext cx="8229600" cy="5671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Локальные переменные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1438" t="15079" r="13428" b="3770"/>
          <a:stretch>
            <a:fillRect/>
          </a:stretch>
        </p:blipFill>
        <p:spPr bwMode="auto">
          <a:xfrm>
            <a:off x="1103100" y="950688"/>
            <a:ext cx="6638245" cy="577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330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Множественные аргументы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0571" y="986971"/>
            <a:ext cx="780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может принимать более одного аргумента. При вызове функции такие  аргументы просто отделяются друг от друга запятыми: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7567" t="27778" r="56245" b="67063"/>
          <a:stretch>
            <a:fillRect/>
          </a:stretch>
        </p:blipFill>
        <p:spPr bwMode="auto">
          <a:xfrm>
            <a:off x="682172" y="1669143"/>
            <a:ext cx="2002972" cy="37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0571" y="2155351"/>
            <a:ext cx="78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Определение функции: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27360" t="18601" r="31113" b="77232"/>
          <a:stretch>
            <a:fillRect/>
          </a:stretch>
        </p:blipFill>
        <p:spPr bwMode="auto">
          <a:xfrm>
            <a:off x="667655" y="2569027"/>
            <a:ext cx="5138057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80571" y="3004423"/>
            <a:ext cx="780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функция имеет два параметра одного и того же типа, то </a:t>
            </a:r>
          </a:p>
          <a:p>
            <a:r>
              <a:rPr lang="ru-RU" dirty="0" smtClean="0"/>
              <a:t>типы каждого параметра должны указываться по отдельности: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 l="27125" t="18403" r="11524" b="74454"/>
          <a:stretch>
            <a:fillRect/>
          </a:stretch>
        </p:blipFill>
        <p:spPr bwMode="auto">
          <a:xfrm>
            <a:off x="653143" y="3701142"/>
            <a:ext cx="7590972" cy="52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80571" y="4303429"/>
            <a:ext cx="78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Прототипы: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l="27125" t="21776" r="27594" b="73065"/>
          <a:stretch>
            <a:fillRect/>
          </a:stretch>
        </p:blipFill>
        <p:spPr bwMode="auto">
          <a:xfrm>
            <a:off x="624089" y="4731658"/>
            <a:ext cx="5602515" cy="37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/>
          <a:srcRect l="27125" t="58383" r="27594" b="37252"/>
          <a:stretch>
            <a:fillRect/>
          </a:stretch>
        </p:blipFill>
        <p:spPr bwMode="auto">
          <a:xfrm>
            <a:off x="624089" y="5210629"/>
            <a:ext cx="5602515" cy="3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/>
          <a:srcRect l="27125" t="74157" r="27594" b="21280"/>
          <a:stretch>
            <a:fillRect/>
          </a:stretch>
        </p:blipFill>
        <p:spPr bwMode="auto">
          <a:xfrm>
            <a:off x="624089" y="6008914"/>
            <a:ext cx="5602515" cy="33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8526"/>
            <a:ext cx="8229600" cy="6542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Функция с двумя переменными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5103" t="15675" r="6390" b="3571"/>
          <a:stretch>
            <a:fillRect/>
          </a:stretch>
        </p:blipFill>
        <p:spPr bwMode="auto">
          <a:xfrm>
            <a:off x="377377" y="791032"/>
            <a:ext cx="8476343" cy="590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27360" t="29712" r="26070" b="40923"/>
          <a:stretch>
            <a:fillRect/>
          </a:stretch>
        </p:blipFill>
        <p:spPr bwMode="auto">
          <a:xfrm>
            <a:off x="3831757" y="769951"/>
            <a:ext cx="5254188" cy="19587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1096"/>
            <a:ext cx="8229600" cy="451076"/>
          </a:xfrm>
        </p:spPr>
        <p:txBody>
          <a:bodyPr>
            <a:noAutofit/>
          </a:bodyPr>
          <a:lstStyle/>
          <a:p>
            <a:r>
              <a:rPr lang="ru-RU" sz="3400" dirty="0" smtClean="0"/>
              <a:t>Еще одна функция с двумя аргументами</a:t>
            </a:r>
            <a:endParaRPr lang="ru-RU" sz="3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20920" y="798286"/>
            <a:ext cx="79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вы должны угадать 6 значений из 51, математики говорят, что у вас имеется один шанс выигрыша из </a:t>
            </a:r>
            <a:r>
              <a:rPr lang="ru-RU" dirty="0" err="1" smtClean="0"/>
              <a:t>R</a:t>
            </a:r>
            <a:r>
              <a:rPr lang="ru-RU" dirty="0" smtClean="0"/>
              <a:t>, где </a:t>
            </a:r>
            <a:r>
              <a:rPr lang="ru-RU" dirty="0" err="1" smtClean="0"/>
              <a:t>R</a:t>
            </a:r>
            <a:r>
              <a:rPr lang="ru-RU" dirty="0" smtClean="0"/>
              <a:t> вычисляется по следующей формуле: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48331" t="24008" r="29733" b="67857"/>
          <a:stretch>
            <a:fillRect/>
          </a:stretch>
        </p:blipFill>
        <p:spPr bwMode="auto">
          <a:xfrm>
            <a:off x="2772229" y="1465944"/>
            <a:ext cx="2714171" cy="59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25014" t="18403" r="8708" b="28026"/>
          <a:stretch>
            <a:fillRect/>
          </a:stretch>
        </p:blipFill>
        <p:spPr bwMode="auto">
          <a:xfrm>
            <a:off x="377371" y="2162615"/>
            <a:ext cx="8200572" cy="391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 l="24896" t="14038" r="55044" b="75645"/>
          <a:stretch>
            <a:fillRect/>
          </a:stretch>
        </p:blipFill>
        <p:spPr bwMode="auto">
          <a:xfrm>
            <a:off x="348342" y="5994397"/>
            <a:ext cx="2481943" cy="75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8733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Функции в </a:t>
            </a:r>
            <a:r>
              <a:rPr lang="ru-RU" dirty="0" err="1" smtClean="0"/>
              <a:t>C++</a:t>
            </a:r>
            <a:r>
              <a:rPr lang="ru-RU" dirty="0" smtClean="0"/>
              <a:t> можно разбить на две категории: функции, которые возвращают значения, и функции, значения не возвращающие.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8672" t="51428" r="19140" b="20714"/>
          <a:stretch>
            <a:fillRect/>
          </a:stretch>
        </p:blipFill>
        <p:spPr bwMode="auto">
          <a:xfrm>
            <a:off x="714348" y="3429000"/>
            <a:ext cx="771530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3985" t="37142" r="14453" b="60715"/>
          <a:stretch>
            <a:fillRect/>
          </a:stretch>
        </p:blipFill>
        <p:spPr bwMode="auto">
          <a:xfrm>
            <a:off x="285720" y="2857496"/>
            <a:ext cx="8643998" cy="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1096"/>
            <a:ext cx="8229600" cy="451076"/>
          </a:xfrm>
        </p:spPr>
        <p:txBody>
          <a:bodyPr>
            <a:noAutofit/>
          </a:bodyPr>
          <a:lstStyle/>
          <a:p>
            <a:r>
              <a:rPr lang="ru-RU" sz="3400" dirty="0" smtClean="0"/>
              <a:t>Еще одна функция с двумя аргументами</a:t>
            </a:r>
            <a:endParaRPr lang="ru-RU" sz="3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 l="24896" t="30605" r="23078" b="43403"/>
          <a:stretch>
            <a:fillRect/>
          </a:stretch>
        </p:blipFill>
        <p:spPr bwMode="auto">
          <a:xfrm>
            <a:off x="370114" y="1023257"/>
            <a:ext cx="6437086" cy="190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 l="27008" t="65625" r="25131" b="3125"/>
          <a:stretch>
            <a:fillRect/>
          </a:stretch>
        </p:blipFill>
        <p:spPr bwMode="auto">
          <a:xfrm>
            <a:off x="290286" y="3483429"/>
            <a:ext cx="592182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933"/>
          </a:xfrm>
        </p:spPr>
        <p:txBody>
          <a:bodyPr/>
          <a:lstStyle/>
          <a:p>
            <a:r>
              <a:rPr lang="ru-RU" dirty="0" smtClean="0"/>
              <a:t>Функции и массивы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4752" t="15278" r="6624" b="21627"/>
          <a:stretch>
            <a:fillRect/>
          </a:stretch>
        </p:blipFill>
        <p:spPr bwMode="auto">
          <a:xfrm>
            <a:off x="319314" y="1074057"/>
            <a:ext cx="8490857" cy="46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6570" t="86607" r="48796" b="9921"/>
          <a:stretch>
            <a:fillRect/>
          </a:stretch>
        </p:blipFill>
        <p:spPr bwMode="auto">
          <a:xfrm>
            <a:off x="609599" y="5979888"/>
            <a:ext cx="3048000" cy="253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2068"/>
            <a:ext cx="8229600" cy="6687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Функции с аргументами-строками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4752" t="19048" r="6038" b="32540"/>
          <a:stretch>
            <a:fillRect/>
          </a:stretch>
        </p:blipFill>
        <p:spPr bwMode="auto">
          <a:xfrm>
            <a:off x="391889" y="1001486"/>
            <a:ext cx="8563429" cy="354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l="24193" t="26339" r="16920" b="37748"/>
          <a:stretch>
            <a:fillRect/>
          </a:stretch>
        </p:blipFill>
        <p:spPr bwMode="auto">
          <a:xfrm>
            <a:off x="333818" y="3991428"/>
            <a:ext cx="7286171" cy="262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 l="26832" t="71081" r="49707" b="22272"/>
          <a:stretch>
            <a:fillRect/>
          </a:stretch>
        </p:blipFill>
        <p:spPr bwMode="auto">
          <a:xfrm>
            <a:off x="5936343" y="5225143"/>
            <a:ext cx="2902857" cy="4862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984"/>
            <a:ext cx="8229600" cy="6687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Функции, возвращающие строки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4986" t="15080" r="11786" b="28373"/>
          <a:stretch>
            <a:fillRect/>
          </a:stretch>
        </p:blipFill>
        <p:spPr bwMode="auto">
          <a:xfrm>
            <a:off x="275773" y="783773"/>
            <a:ext cx="7823200" cy="413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l="24662" t="13442" r="19031" b="60566"/>
          <a:stretch>
            <a:fillRect/>
          </a:stretch>
        </p:blipFill>
        <p:spPr bwMode="auto">
          <a:xfrm>
            <a:off x="217710" y="4898573"/>
            <a:ext cx="6966858" cy="190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 l="26363" t="47867" r="30703" b="38145"/>
          <a:stretch>
            <a:fillRect/>
          </a:stretch>
        </p:blipFill>
        <p:spPr bwMode="auto">
          <a:xfrm>
            <a:off x="3831771" y="4557485"/>
            <a:ext cx="5312229" cy="10232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128"/>
            <a:ext cx="8229600" cy="784905"/>
          </a:xfrm>
        </p:spPr>
        <p:txBody>
          <a:bodyPr/>
          <a:lstStyle/>
          <a:p>
            <a:r>
              <a:rPr lang="ru-RU" dirty="0" smtClean="0"/>
              <a:t>Функции и структуры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24282" t="22024" r="19997" b="11508"/>
          <a:stretch>
            <a:fillRect/>
          </a:stretch>
        </p:blipFill>
        <p:spPr bwMode="auto">
          <a:xfrm>
            <a:off x="493486" y="928919"/>
            <a:ext cx="7079508" cy="499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128"/>
            <a:ext cx="8229600" cy="784905"/>
          </a:xfrm>
        </p:spPr>
        <p:txBody>
          <a:bodyPr/>
          <a:lstStyle/>
          <a:p>
            <a:r>
              <a:rPr lang="ru-RU" dirty="0" smtClean="0"/>
              <a:t>Функции и структуры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4869" t="15873" r="22930" b="41270"/>
          <a:stretch>
            <a:fillRect/>
          </a:stretch>
        </p:blipFill>
        <p:spPr bwMode="auto">
          <a:xfrm>
            <a:off x="435429" y="899887"/>
            <a:ext cx="6698073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 l="26890" t="30903" r="39912" b="61557"/>
          <a:stretch>
            <a:fillRect/>
          </a:stretch>
        </p:blipFill>
        <p:spPr bwMode="auto">
          <a:xfrm>
            <a:off x="449943" y="4746171"/>
            <a:ext cx="4107543" cy="5515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7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Рекурсия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50266"/>
            <a:ext cx="8229600" cy="1781629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Функция </a:t>
            </a:r>
            <a:r>
              <a:rPr lang="ru-RU" dirty="0" err="1" smtClean="0"/>
              <a:t>C++</a:t>
            </a:r>
            <a:r>
              <a:rPr lang="ru-RU" dirty="0" smtClean="0"/>
              <a:t> обладает  интересной характеристикой — она может вызывать сама себя. Эта возможность называется рекурсией.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27215" t="33135" r="46508" b="43452"/>
          <a:stretch>
            <a:fillRect/>
          </a:stretch>
        </p:blipFill>
        <p:spPr bwMode="auto">
          <a:xfrm>
            <a:off x="769256" y="2801258"/>
            <a:ext cx="4435959" cy="23367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7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Использование рекурсии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24986" t="28968" r="26097" b="26984"/>
          <a:stretch>
            <a:fillRect/>
          </a:stretch>
        </p:blipFill>
        <p:spPr bwMode="auto">
          <a:xfrm>
            <a:off x="391886" y="1074057"/>
            <a:ext cx="6052457" cy="322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 l="27008" t="52133" r="15160" b="15526"/>
          <a:stretch>
            <a:fillRect/>
          </a:stretch>
        </p:blipFill>
        <p:spPr bwMode="auto">
          <a:xfrm>
            <a:off x="769257" y="4252686"/>
            <a:ext cx="7155543" cy="23658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991"/>
          </a:xfrm>
        </p:spPr>
        <p:txBody>
          <a:bodyPr/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7686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1. Назовите три шага по созданию функции.</a:t>
            </a:r>
          </a:p>
          <a:p>
            <a:r>
              <a:rPr lang="ru-RU" dirty="0" smtClean="0"/>
              <a:t>2. Постройте прототипы, которые соответствовали бы следующим описаниям. </a:t>
            </a:r>
          </a:p>
          <a:p>
            <a:r>
              <a:rPr lang="ru-RU" dirty="0" smtClean="0"/>
              <a:t>а. </a:t>
            </a:r>
            <a:r>
              <a:rPr lang="ru-RU" dirty="0" err="1" smtClean="0"/>
              <a:t>igor</a:t>
            </a:r>
            <a:r>
              <a:rPr lang="ru-RU" dirty="0" smtClean="0"/>
              <a:t> () не принимает аргументов и не возвращает значения. </a:t>
            </a:r>
          </a:p>
          <a:p>
            <a:r>
              <a:rPr lang="ru-RU" dirty="0" smtClean="0"/>
              <a:t>б. </a:t>
            </a:r>
            <a:r>
              <a:rPr lang="ru-RU" dirty="0" err="1" smtClean="0"/>
              <a:t>tofu</a:t>
            </a:r>
            <a:r>
              <a:rPr lang="ru-RU" dirty="0" smtClean="0"/>
              <a:t> () принимает аргумент </a:t>
            </a:r>
            <a:r>
              <a:rPr lang="ru-RU" dirty="0" err="1" smtClean="0"/>
              <a:t>int</a:t>
            </a:r>
            <a:r>
              <a:rPr lang="ru-RU" dirty="0" smtClean="0"/>
              <a:t> и возвращает </a:t>
            </a:r>
            <a:r>
              <a:rPr lang="ru-RU" dirty="0" err="1" smtClean="0"/>
              <a:t>float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в. </a:t>
            </a:r>
            <a:r>
              <a:rPr lang="ru-RU" dirty="0" err="1" smtClean="0"/>
              <a:t>mpg</a:t>
            </a:r>
            <a:r>
              <a:rPr lang="ru-RU" dirty="0" smtClean="0"/>
              <a:t> () принимает два аргумента типа </a:t>
            </a:r>
            <a:r>
              <a:rPr lang="ru-RU" dirty="0" err="1" smtClean="0"/>
              <a:t>double</a:t>
            </a:r>
            <a:r>
              <a:rPr lang="ru-RU" dirty="0" smtClean="0"/>
              <a:t> и возвращает </a:t>
            </a:r>
            <a:r>
              <a:rPr lang="ru-RU" dirty="0" err="1" smtClean="0"/>
              <a:t>double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г. </a:t>
            </a:r>
            <a:r>
              <a:rPr lang="ru-RU" dirty="0" err="1" smtClean="0"/>
              <a:t>summation</a:t>
            </a:r>
            <a:r>
              <a:rPr lang="ru-RU" dirty="0" smtClean="0"/>
              <a:t> () принимает имя массива </a:t>
            </a:r>
            <a:r>
              <a:rPr lang="ru-RU" dirty="0" err="1" smtClean="0"/>
              <a:t>long</a:t>
            </a:r>
            <a:r>
              <a:rPr lang="ru-RU" dirty="0" smtClean="0"/>
              <a:t> и его размер и возвращает  значение </a:t>
            </a:r>
            <a:r>
              <a:rPr lang="ru-RU" dirty="0" err="1" smtClean="0"/>
              <a:t>long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д. </a:t>
            </a:r>
            <a:r>
              <a:rPr lang="ru-RU" dirty="0" err="1" smtClean="0"/>
              <a:t>doctor</a:t>
            </a:r>
            <a:r>
              <a:rPr lang="ru-RU" dirty="0" smtClean="0"/>
              <a:t> () принимает строковый аргумент (строка не должна изменяться) и возвращает </a:t>
            </a:r>
            <a:r>
              <a:rPr lang="ru-RU" dirty="0" err="1" smtClean="0"/>
              <a:t>double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е.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course</a:t>
            </a:r>
            <a:r>
              <a:rPr lang="ru-RU" dirty="0" smtClean="0"/>
              <a:t> () принимает структуру </a:t>
            </a:r>
            <a:r>
              <a:rPr lang="ru-RU" dirty="0" err="1" smtClean="0"/>
              <a:t>boss</a:t>
            </a:r>
            <a:r>
              <a:rPr lang="ru-RU" dirty="0" smtClean="0"/>
              <a:t> в качестве аргумента и не возвращает ничего.</a:t>
            </a:r>
          </a:p>
          <a:p>
            <a:r>
              <a:rPr lang="ru-RU" dirty="0" smtClean="0"/>
              <a:t>3. Напишите функцию, принимающую </a:t>
            </a:r>
            <a:r>
              <a:rPr lang="ru-RU" dirty="0" err="1" smtClean="0"/>
              <a:t>три-аргумента</a:t>
            </a:r>
            <a:r>
              <a:rPr lang="ru-RU" dirty="0" smtClean="0"/>
              <a:t>: имя массива </a:t>
            </a:r>
            <a:r>
              <a:rPr lang="ru-RU" dirty="0" err="1" smtClean="0"/>
              <a:t>int</a:t>
            </a:r>
            <a:r>
              <a:rPr lang="ru-RU" dirty="0" smtClean="0"/>
              <a:t>, его  размер и значение </a:t>
            </a:r>
            <a:r>
              <a:rPr lang="ru-RU" dirty="0" err="1" smtClean="0"/>
              <a:t>int</a:t>
            </a:r>
            <a:r>
              <a:rPr lang="ru-RU" dirty="0" smtClean="0"/>
              <a:t>. Функция должна присвоить каждому элементу массива это значение </a:t>
            </a:r>
            <a:r>
              <a:rPr lang="ru-RU" dirty="0" err="1" smtClean="0"/>
              <a:t>int</a:t>
            </a:r>
            <a:r>
              <a:rPr lang="ru-RU" dirty="0" smtClean="0"/>
              <a:t>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991"/>
          </a:xfrm>
        </p:spPr>
        <p:txBody>
          <a:bodyPr/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7686"/>
          </a:xfrm>
        </p:spPr>
        <p:txBody>
          <a:bodyPr>
            <a:normAutofit/>
          </a:bodyPr>
          <a:lstStyle/>
          <a:p>
            <a:r>
              <a:rPr lang="ru-RU" dirty="0" smtClean="0"/>
              <a:t>4. Напишите функцию, </a:t>
            </a:r>
            <a:r>
              <a:rPr lang="ru-RU" dirty="0" smtClean="0"/>
              <a:t>принимающую </a:t>
            </a:r>
            <a:r>
              <a:rPr lang="ru-RU" dirty="0" smtClean="0"/>
              <a:t>имя массива </a:t>
            </a:r>
            <a:r>
              <a:rPr lang="ru-RU" dirty="0" err="1" smtClean="0"/>
              <a:t>double</a:t>
            </a:r>
            <a:r>
              <a:rPr lang="ru-RU" dirty="0" smtClean="0"/>
              <a:t> и его размер в  качестве аргументов и возвращающую наибольшее значение, которое содержится в этом массиве. Обратите внимание, что функция не должна модифицировать содержимое массива.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Синтаксис вызова 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43750" t="30000" r="24218" b="25714"/>
          <a:stretch>
            <a:fillRect/>
          </a:stretch>
        </p:blipFill>
        <p:spPr bwMode="auto">
          <a:xfrm>
            <a:off x="1785918" y="1357298"/>
            <a:ext cx="585791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Разновидности функций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1470" y="1285860"/>
            <a:ext cx="771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некоторых функций требуется более одного элемента информации :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3594" t="82143" r="22265" b="15000"/>
          <a:stretch>
            <a:fillRect/>
          </a:stretch>
        </p:blipFill>
        <p:spPr bwMode="auto">
          <a:xfrm>
            <a:off x="71470" y="3286124"/>
            <a:ext cx="807249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33594" t="37143" r="16797" b="58571"/>
          <a:stretch>
            <a:fillRect/>
          </a:stretch>
        </p:blipFill>
        <p:spPr bwMode="auto">
          <a:xfrm>
            <a:off x="71470" y="1714488"/>
            <a:ext cx="907262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3594" t="48572" r="17578" b="47857"/>
          <a:stretch>
            <a:fillRect/>
          </a:stretch>
        </p:blipFill>
        <p:spPr bwMode="auto">
          <a:xfrm>
            <a:off x="71470" y="2143116"/>
            <a:ext cx="89297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1470" y="2571744"/>
            <a:ext cx="771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Есть функции, которые не принимают </a:t>
            </a:r>
            <a:r>
              <a:rPr lang="ru-RU" dirty="0" err="1" smtClean="0"/>
              <a:t>аргуметов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33594" t="65715" r="12500" b="30714"/>
          <a:stretch>
            <a:fillRect/>
          </a:stretch>
        </p:blipFill>
        <p:spPr bwMode="auto">
          <a:xfrm>
            <a:off x="71470" y="2954819"/>
            <a:ext cx="9144000" cy="33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470" y="385762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Существуют также функции, которые не имеют возвращаемого значения. 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l="33984" t="47143" r="12109" b="49285"/>
          <a:stretch>
            <a:fillRect/>
          </a:stretch>
        </p:blipFill>
        <p:spPr bwMode="auto">
          <a:xfrm>
            <a:off x="71470" y="4214818"/>
            <a:ext cx="8858312" cy="32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 l="33984" t="61430" r="20312" b="34999"/>
          <a:stretch>
            <a:fillRect/>
          </a:stretch>
        </p:blipFill>
        <p:spPr bwMode="auto">
          <a:xfrm>
            <a:off x="71470" y="4643446"/>
            <a:ext cx="835824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Функции, определяемые пользователем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32031" t="75000" r="23437" b="12857"/>
          <a:stretch>
            <a:fillRect/>
          </a:stretch>
        </p:blipFill>
        <p:spPr bwMode="auto">
          <a:xfrm>
            <a:off x="285720" y="4071942"/>
            <a:ext cx="814393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2031" t="19286" r="32812" b="44286"/>
          <a:stretch>
            <a:fillRect/>
          </a:stretch>
        </p:blipFill>
        <p:spPr bwMode="auto">
          <a:xfrm>
            <a:off x="500034" y="1071546"/>
            <a:ext cx="5214974" cy="295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 l="33593" t="27857" r="39844" b="60000"/>
          <a:stretch>
            <a:fillRect/>
          </a:stretch>
        </p:blipFill>
        <p:spPr bwMode="auto">
          <a:xfrm>
            <a:off x="1000100" y="5500702"/>
            <a:ext cx="485778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171" y="100470"/>
            <a:ext cx="8650515" cy="639762"/>
          </a:xfrm>
        </p:spPr>
        <p:txBody>
          <a:bodyPr>
            <a:noAutofit/>
          </a:bodyPr>
          <a:lstStyle/>
          <a:p>
            <a:r>
              <a:rPr lang="ru-RU" sz="3500" dirty="0" smtClean="0"/>
              <a:t>Функции как программные модули </a:t>
            </a:r>
            <a:r>
              <a:rPr lang="en-US" sz="3500" dirty="0" smtClean="0"/>
              <a:t>C++</a:t>
            </a:r>
            <a:endParaRPr lang="ru-RU" sz="3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20913" y="1117600"/>
            <a:ext cx="79393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того чтобы использовать функцию в </a:t>
            </a:r>
            <a:r>
              <a:rPr lang="ru-RU" sz="2800" dirty="0" err="1" smtClean="0"/>
              <a:t>C++</a:t>
            </a:r>
            <a:r>
              <a:rPr lang="ru-RU" sz="2800" dirty="0" smtClean="0"/>
              <a:t>, вы должны выполнить следующие шаги: </a:t>
            </a:r>
          </a:p>
          <a:p>
            <a:endParaRPr lang="ru-RU" sz="2800" dirty="0" smtClean="0"/>
          </a:p>
          <a:p>
            <a:r>
              <a:rPr lang="ru-RU" sz="2800" dirty="0" smtClean="0"/>
              <a:t>• предоставить определение функции; </a:t>
            </a:r>
          </a:p>
          <a:p>
            <a:r>
              <a:rPr lang="ru-RU" sz="2800" dirty="0" smtClean="0"/>
              <a:t>• представить прототип функции; </a:t>
            </a:r>
          </a:p>
          <a:p>
            <a:r>
              <a:rPr lang="ru-RU" sz="2800" dirty="0" smtClean="0"/>
              <a:t>• вызвать функцию.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085" y="4383315"/>
            <a:ext cx="712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Например, </a:t>
            </a:r>
            <a:r>
              <a:rPr lang="en-US" sz="2400" b="1" dirty="0" err="1" smtClean="0"/>
              <a:t>strlen</a:t>
            </a:r>
            <a:r>
              <a:rPr lang="en-US" sz="2400" dirty="0" smtClean="0"/>
              <a:t> –</a:t>
            </a:r>
            <a:r>
              <a:rPr lang="ru-RU" sz="2400" dirty="0" smtClean="0"/>
              <a:t> функция нахождения длины строки</a:t>
            </a:r>
            <a:r>
              <a:rPr lang="en-US" sz="2400" dirty="0" smtClean="0"/>
              <a:t> </a:t>
            </a:r>
            <a:r>
              <a:rPr lang="ru-RU" sz="2400" dirty="0" smtClean="0"/>
              <a:t>(библиотека </a:t>
            </a:r>
            <a:r>
              <a:rPr lang="ru-RU" sz="2400" b="1" dirty="0" err="1" smtClean="0"/>
              <a:t>cstring</a:t>
            </a:r>
            <a:r>
              <a:rPr lang="ru-RU" sz="2400" dirty="0" smtClean="0"/>
              <a:t> )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Определение, </a:t>
            </a:r>
            <a:r>
              <a:rPr lang="ru-RU" dirty="0" err="1" smtClean="0"/>
              <a:t>прототипирование</a:t>
            </a:r>
            <a:r>
              <a:rPr lang="ru-RU" dirty="0" smtClean="0"/>
              <a:t> и вызов 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813" t="20833" r="22695" b="43651"/>
          <a:stretch>
            <a:fillRect/>
          </a:stretch>
        </p:blipFill>
        <p:spPr bwMode="auto">
          <a:xfrm>
            <a:off x="362859" y="1524000"/>
            <a:ext cx="6618514" cy="259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3813" t="74702" r="22695" b="7242"/>
          <a:stretch>
            <a:fillRect/>
          </a:stretch>
        </p:blipFill>
        <p:spPr bwMode="auto">
          <a:xfrm>
            <a:off x="362859" y="4078516"/>
            <a:ext cx="6618514" cy="132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6421" t="48165" r="32639" b="40922"/>
          <a:stretch>
            <a:fillRect/>
          </a:stretch>
        </p:blipFill>
        <p:spPr bwMode="auto">
          <a:xfrm>
            <a:off x="522514" y="5617029"/>
            <a:ext cx="5065485" cy="7982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функции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945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Все функции можно разбить на две категории: </a:t>
            </a:r>
          </a:p>
          <a:p>
            <a:pPr marL="0" indent="0"/>
            <a:r>
              <a:rPr lang="ru-RU" dirty="0" smtClean="0"/>
              <a:t>те, которые не возвращают  значений, </a:t>
            </a:r>
          </a:p>
          <a:p>
            <a:pPr marL="0" indent="0"/>
            <a:r>
              <a:rPr lang="ru-RU" dirty="0" smtClean="0"/>
              <a:t>и те, которые их возвращают. </a:t>
            </a:r>
          </a:p>
          <a:p>
            <a:pPr marL="0" indent="0">
              <a:buNone/>
            </a:pPr>
            <a:r>
              <a:rPr lang="ru-RU" dirty="0" smtClean="0"/>
              <a:t>Функции, не возвращающие значений,  называются функциями типа </a:t>
            </a:r>
            <a:r>
              <a:rPr lang="ru-RU" b="1" dirty="0" err="1" smtClean="0"/>
              <a:t>void</a:t>
            </a:r>
            <a:r>
              <a:rPr lang="ru-RU" dirty="0" smtClean="0"/>
              <a:t> и имеют следующую общую форму: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394" t="26786" r="39587" b="56349"/>
          <a:stretch>
            <a:fillRect/>
          </a:stretch>
        </p:blipFill>
        <p:spPr bwMode="auto">
          <a:xfrm>
            <a:off x="508001" y="3338285"/>
            <a:ext cx="4654819" cy="136434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6422" t="31101" r="22198" b="48661"/>
          <a:stretch>
            <a:fillRect/>
          </a:stretch>
        </p:blipFill>
        <p:spPr bwMode="auto">
          <a:xfrm>
            <a:off x="508004" y="4804225"/>
            <a:ext cx="6357257" cy="148045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 с возвращаемым значением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6159" t="19048" r="19059" b="64881"/>
          <a:stretch>
            <a:fillRect/>
          </a:stretch>
        </p:blipFill>
        <p:spPr bwMode="auto">
          <a:xfrm>
            <a:off x="508001" y="1640115"/>
            <a:ext cx="6778171" cy="117565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6399" y="3207657"/>
            <a:ext cx="7750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— выражение должно сводиться по типу к </a:t>
            </a:r>
            <a:r>
              <a:rPr lang="ru-RU" sz="2000" b="1" dirty="0" err="1" smtClean="0"/>
              <a:t>имяТипа</a:t>
            </a:r>
            <a:r>
              <a:rPr lang="ru-RU" sz="2000" dirty="0" smtClean="0"/>
              <a:t> либо может быть  преобразовано в </a:t>
            </a:r>
            <a:r>
              <a:rPr lang="ru-RU" sz="2000" b="1" dirty="0" err="1" smtClean="0"/>
              <a:t>имяТипа</a:t>
            </a:r>
            <a:endParaRPr lang="en-US" sz="2000" b="1" dirty="0" smtClean="0"/>
          </a:p>
          <a:p>
            <a:r>
              <a:rPr lang="ru-RU" sz="2000" dirty="0" smtClean="0"/>
              <a:t>— Язык </a:t>
            </a:r>
            <a:r>
              <a:rPr lang="en-US" sz="2000" dirty="0" smtClean="0"/>
              <a:t>C</a:t>
            </a:r>
            <a:r>
              <a:rPr lang="ru-RU" sz="2000" dirty="0" smtClean="0"/>
              <a:t>++  накладывает ограничения на типы возвращаемых значений: возвращаемое значение не может быть массивом. </a:t>
            </a:r>
            <a:endParaRPr lang="en-US" sz="2000" dirty="0" smtClean="0"/>
          </a:p>
          <a:p>
            <a:r>
              <a:rPr lang="ru-RU" sz="2000" dirty="0" smtClean="0"/>
              <a:t>Все остальное допускается — целые числа, числа с плавающей точкой, указатели и даже структуры и объекты. </a:t>
            </a:r>
            <a:endParaRPr lang="en-US" sz="2000" dirty="0" smtClean="0"/>
          </a:p>
          <a:p>
            <a:r>
              <a:rPr lang="ru-RU" sz="2000" dirty="0" smtClean="0"/>
              <a:t>—</a:t>
            </a:r>
            <a:r>
              <a:rPr lang="en-US" sz="2000" dirty="0" smtClean="0"/>
              <a:t> </a:t>
            </a:r>
            <a:r>
              <a:rPr lang="ru-RU" sz="2000" dirty="0" smtClean="0"/>
              <a:t>Хотя функция </a:t>
            </a:r>
            <a:r>
              <a:rPr lang="en-US" sz="2000" dirty="0" smtClean="0"/>
              <a:t>C</a:t>
            </a:r>
            <a:r>
              <a:rPr lang="ru-RU" sz="2000" dirty="0" smtClean="0"/>
              <a:t>++ не может вернуть массив непосредственно, она все же может вернуть его в составе структуры или объекта.</a:t>
            </a:r>
            <a:endParaRPr lang="ru-RU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833</Words>
  <Application>Microsoft Office PowerPoint</Application>
  <PresentationFormat>Экран (4:3)</PresentationFormat>
  <Paragraphs>109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Программирование</vt:lpstr>
      <vt:lpstr>Функции</vt:lpstr>
      <vt:lpstr>Синтаксис вызова функции</vt:lpstr>
      <vt:lpstr>Разновидности функций</vt:lpstr>
      <vt:lpstr>Функции, определяемые пользователем</vt:lpstr>
      <vt:lpstr>Функции как программные модули C++</vt:lpstr>
      <vt:lpstr>Определение, прототипирование и вызов функции</vt:lpstr>
      <vt:lpstr>Определение функции</vt:lpstr>
      <vt:lpstr>Функция с возвращаемым значением</vt:lpstr>
      <vt:lpstr>Функции</vt:lpstr>
      <vt:lpstr>Прототипирование и вызов функции </vt:lpstr>
      <vt:lpstr>Зачем нужны прототипы?</vt:lpstr>
      <vt:lpstr>Что обеспечивают прототипы</vt:lpstr>
      <vt:lpstr>Аргументы функций и передача по значению</vt:lpstr>
      <vt:lpstr>Передача по значению</vt:lpstr>
      <vt:lpstr>Локальные переменные</vt:lpstr>
      <vt:lpstr>Множественные аргументы </vt:lpstr>
      <vt:lpstr>Функция с двумя переменными</vt:lpstr>
      <vt:lpstr>Еще одна функция с двумя аргументами</vt:lpstr>
      <vt:lpstr>Еще одна функция с двумя аргументами</vt:lpstr>
      <vt:lpstr>Функции и массивы</vt:lpstr>
      <vt:lpstr>Функции с аргументами-строками</vt:lpstr>
      <vt:lpstr>Функции, возвращающие строки</vt:lpstr>
      <vt:lpstr>Функции и структуры</vt:lpstr>
      <vt:lpstr>Функции и структуры</vt:lpstr>
      <vt:lpstr>Рекурсия</vt:lpstr>
      <vt:lpstr>Использование рекурсии</vt:lpstr>
      <vt:lpstr>Вопросы</vt:lpstr>
      <vt:lpstr>Вопросы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Программирование</dc:title>
  <dc:creator>Еникеева Лениза Васимовна</dc:creator>
  <cp:lastModifiedBy>Leniza</cp:lastModifiedBy>
  <cp:revision>255</cp:revision>
  <dcterms:created xsi:type="dcterms:W3CDTF">2018-02-26T09:53:31Z</dcterms:created>
  <dcterms:modified xsi:type="dcterms:W3CDTF">2019-05-28T07:59:06Z</dcterms:modified>
</cp:coreProperties>
</file>